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tif" ContentType="image/tiff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7"/>
  </p:notesMasterIdLst>
  <p:sldIdLst>
    <p:sldId id="256" r:id="rId2"/>
    <p:sldId id="257" r:id="rId3"/>
    <p:sldId id="258" r:id="rId4"/>
    <p:sldId id="259" r:id="rId5"/>
    <p:sldId id="260" r:id="rId6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clrMru>
    <a:srgbClr val="24D55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>
        <p:scale>
          <a:sx n="125" d="100"/>
          <a:sy n="125" d="100"/>
        </p:scale>
        <p:origin x="296" y="22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theme" Target="theme/theme1.xml"/><Relationship Id="rId12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notesMaster" Target="notesMasters/notesMaster1.xml"/><Relationship Id="rId8" Type="http://schemas.openxmlformats.org/officeDocument/2006/relationships/printerSettings" Target="printerSettings/printerSettings1.bin"/><Relationship Id="rId9" Type="http://schemas.openxmlformats.org/officeDocument/2006/relationships/presProps" Target="presProps.xml"/><Relationship Id="rId10" Type="http://schemas.openxmlformats.org/officeDocument/2006/relationships/viewProps" Target="viewProps.xml"/></Relationships>
</file>

<file path=ppt/media/image1.tif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04877BE-6B73-BF47-A632-FA92EEA87E01}" type="datetimeFigureOut">
              <a:rPr lang="en-US" smtClean="0"/>
              <a:t>8/25/23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5CEE103-6C21-AF47-8F05-FDD885F9EB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393083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CEE103-6C21-AF47-8F05-FDD885F9EBD5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088076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778287-5043-D54D-9A00-10987128DD33}" type="datetimeFigureOut">
              <a:rPr lang="en-US" smtClean="0"/>
              <a:t>8/25/23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19AC7E-DE47-D743-A3D2-8FFA66A85D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94277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778287-5043-D54D-9A00-10987128DD33}" type="datetimeFigureOut">
              <a:rPr lang="en-US" smtClean="0"/>
              <a:t>8/25/23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19AC7E-DE47-D743-A3D2-8FFA66A85D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70397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778287-5043-D54D-9A00-10987128DD33}" type="datetimeFigureOut">
              <a:rPr lang="en-US" smtClean="0"/>
              <a:t>8/25/23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19AC7E-DE47-D743-A3D2-8FFA66A85D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18340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778287-5043-D54D-9A00-10987128DD33}" type="datetimeFigureOut">
              <a:rPr lang="en-US" smtClean="0"/>
              <a:t>8/25/23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19AC7E-DE47-D743-A3D2-8FFA66A85D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435689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778287-5043-D54D-9A00-10987128DD33}" type="datetimeFigureOut">
              <a:rPr lang="en-US" smtClean="0"/>
              <a:t>8/25/23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19AC7E-DE47-D743-A3D2-8FFA66A85D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53528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778287-5043-D54D-9A00-10987128DD33}" type="datetimeFigureOut">
              <a:rPr lang="en-US" smtClean="0"/>
              <a:t>8/25/23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19AC7E-DE47-D743-A3D2-8FFA66A85D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437444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778287-5043-D54D-9A00-10987128DD33}" type="datetimeFigureOut">
              <a:rPr lang="en-US" smtClean="0"/>
              <a:t>8/25/23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19AC7E-DE47-D743-A3D2-8FFA66A85D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97732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778287-5043-D54D-9A00-10987128DD33}" type="datetimeFigureOut">
              <a:rPr lang="en-US" smtClean="0"/>
              <a:t>8/25/23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19AC7E-DE47-D743-A3D2-8FFA66A85D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631563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778287-5043-D54D-9A00-10987128DD33}" type="datetimeFigureOut">
              <a:rPr lang="en-US" smtClean="0"/>
              <a:t>8/25/23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19AC7E-DE47-D743-A3D2-8FFA66A85D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13912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778287-5043-D54D-9A00-10987128DD33}" type="datetimeFigureOut">
              <a:rPr lang="en-US" smtClean="0"/>
              <a:t>8/25/23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19AC7E-DE47-D743-A3D2-8FFA66A85D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99940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778287-5043-D54D-9A00-10987128DD33}" type="datetimeFigureOut">
              <a:rPr lang="en-US" smtClean="0"/>
              <a:t>8/25/23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19AC7E-DE47-D743-A3D2-8FFA66A85D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84640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8778287-5043-D54D-9A00-10987128DD33}" type="datetimeFigureOut">
              <a:rPr lang="en-US" smtClean="0"/>
              <a:t>8/25/23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219AC7E-DE47-D743-A3D2-8FFA66A85D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26198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ti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xbeachNH_roi.mp4" TargetMode="External"/><Relationship Id="rId3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xmlns="" id="{8D8370FC-8A26-4CCB-80D8-4F234E18652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25" t="12629" b="33816"/>
          <a:stretch/>
        </p:blipFill>
        <p:spPr>
          <a:xfrm>
            <a:off x="209550" y="961376"/>
            <a:ext cx="8379078" cy="2324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204321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hlinkClick r:id="rId2" action="ppaction://hlinkfile"/>
            <a:extLst>
              <a:ext uri="{FF2B5EF4-FFF2-40B4-BE49-F238E27FC236}">
                <a16:creationId xmlns:a16="http://schemas.microsoft.com/office/drawing/2014/main" xmlns="" id="{D29C5521-BB7B-432C-8EC0-2187E2175B7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873" t="1702" r="4893" b="4073"/>
          <a:stretch/>
        </p:blipFill>
        <p:spPr>
          <a:xfrm>
            <a:off x="2764993" y="1576982"/>
            <a:ext cx="4019550" cy="2931395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2598860" y="4403478"/>
            <a:ext cx="465351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Numerical simulation of wave </a:t>
            </a:r>
            <a:r>
              <a:rPr lang="en-US" sz="1200" dirty="0" err="1" smtClean="0"/>
              <a:t>runup</a:t>
            </a:r>
            <a:r>
              <a:rPr lang="en-US" sz="1200" dirty="0" smtClean="0"/>
              <a:t> and coastal flooding in </a:t>
            </a:r>
            <a:r>
              <a:rPr lang="en-US" sz="1200" dirty="0" err="1" smtClean="0"/>
              <a:t>Roi</a:t>
            </a:r>
            <a:r>
              <a:rPr lang="en-US" sz="1200" dirty="0" smtClean="0"/>
              <a:t>-Namur.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196342942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eta_googlemap_z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8865824" cy="68580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180353" y="6446251"/>
            <a:ext cx="228672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smtClean="0">
                <a:solidFill>
                  <a:schemeClr val="bg1">
                    <a:lumMod val="85000"/>
                  </a:schemeClr>
                </a:solidFill>
              </a:rPr>
              <a:t>FUNWAVE simulation of Hurricane Irene</a:t>
            </a:r>
          </a:p>
          <a:p>
            <a:r>
              <a:rPr lang="en-US" sz="1000" dirty="0" smtClean="0">
                <a:solidFill>
                  <a:schemeClr val="bg1">
                    <a:lumMod val="85000"/>
                  </a:schemeClr>
                </a:solidFill>
              </a:rPr>
              <a:t>Click image for animation </a:t>
            </a:r>
            <a:endParaRPr lang="en-US" sz="1000" dirty="0">
              <a:solidFill>
                <a:schemeClr val="bg1">
                  <a:lumMod val="8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1140873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/>
          <p:cNvSpPr/>
          <p:nvPr/>
        </p:nvSpPr>
        <p:spPr>
          <a:xfrm>
            <a:off x="358588" y="2823882"/>
            <a:ext cx="896471" cy="418353"/>
          </a:xfrm>
          <a:prstGeom prst="roundRect">
            <a:avLst/>
          </a:prstGeom>
          <a:solidFill>
            <a:schemeClr val="tx2">
              <a:lumMod val="60000"/>
              <a:lumOff val="4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Home</a:t>
            </a:r>
            <a:endParaRPr lang="en-US" dirty="0"/>
          </a:p>
        </p:txBody>
      </p:sp>
      <p:sp>
        <p:nvSpPr>
          <p:cNvPr id="5" name="Rounded Rectangle 4"/>
          <p:cNvSpPr/>
          <p:nvPr/>
        </p:nvSpPr>
        <p:spPr>
          <a:xfrm>
            <a:off x="2020047" y="361576"/>
            <a:ext cx="2103718" cy="418353"/>
          </a:xfrm>
          <a:prstGeom prst="roundRect">
            <a:avLst/>
          </a:prstGeom>
          <a:solidFill>
            <a:srgbClr val="24D55C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About</a:t>
            </a:r>
            <a:endParaRPr lang="en-US" dirty="0"/>
          </a:p>
        </p:txBody>
      </p:sp>
      <p:sp>
        <p:nvSpPr>
          <p:cNvPr id="6" name="Rounded Rectangle 5"/>
          <p:cNvSpPr/>
          <p:nvPr/>
        </p:nvSpPr>
        <p:spPr>
          <a:xfrm>
            <a:off x="2020047" y="917388"/>
            <a:ext cx="2103718" cy="418353"/>
          </a:xfrm>
          <a:prstGeom prst="roundRect">
            <a:avLst/>
          </a:prstGeom>
          <a:solidFill>
            <a:srgbClr val="24D55C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Basic Model Info</a:t>
            </a:r>
            <a:endParaRPr lang="en-US" dirty="0"/>
          </a:p>
        </p:txBody>
      </p:sp>
      <p:sp>
        <p:nvSpPr>
          <p:cNvPr id="7" name="Rounded Rectangle 6"/>
          <p:cNvSpPr/>
          <p:nvPr/>
        </p:nvSpPr>
        <p:spPr>
          <a:xfrm>
            <a:off x="2020047" y="1494118"/>
            <a:ext cx="2103718" cy="418353"/>
          </a:xfrm>
          <a:prstGeom prst="roundRect">
            <a:avLst/>
          </a:prstGeom>
          <a:solidFill>
            <a:srgbClr val="24D55C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User Guide</a:t>
            </a:r>
            <a:endParaRPr lang="en-US" dirty="0"/>
          </a:p>
        </p:txBody>
      </p:sp>
      <p:sp>
        <p:nvSpPr>
          <p:cNvPr id="8" name="Rounded Rectangle 7"/>
          <p:cNvSpPr/>
          <p:nvPr/>
        </p:nvSpPr>
        <p:spPr>
          <a:xfrm>
            <a:off x="2020047" y="2049928"/>
            <a:ext cx="2103718" cy="418353"/>
          </a:xfrm>
          <a:prstGeom prst="roundRect">
            <a:avLst/>
          </a:prstGeom>
          <a:solidFill>
            <a:srgbClr val="24D55C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Sites</a:t>
            </a:r>
            <a:endParaRPr lang="en-US" dirty="0"/>
          </a:p>
        </p:txBody>
      </p:sp>
      <p:sp>
        <p:nvSpPr>
          <p:cNvPr id="9" name="Rounded Rectangle 8"/>
          <p:cNvSpPr/>
          <p:nvPr/>
        </p:nvSpPr>
        <p:spPr>
          <a:xfrm>
            <a:off x="2020047" y="2605740"/>
            <a:ext cx="2103718" cy="418353"/>
          </a:xfrm>
          <a:prstGeom prst="roundRect">
            <a:avLst/>
          </a:prstGeom>
          <a:solidFill>
            <a:srgbClr val="24D55C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Interactive Map</a:t>
            </a:r>
            <a:endParaRPr lang="en-US" dirty="0"/>
          </a:p>
        </p:txBody>
      </p:sp>
      <p:sp>
        <p:nvSpPr>
          <p:cNvPr id="10" name="Rounded Rectangle 9"/>
          <p:cNvSpPr/>
          <p:nvPr/>
        </p:nvSpPr>
        <p:spPr>
          <a:xfrm>
            <a:off x="2020047" y="3182470"/>
            <a:ext cx="2103718" cy="418353"/>
          </a:xfrm>
          <a:prstGeom prst="roundRect">
            <a:avLst/>
          </a:prstGeom>
          <a:solidFill>
            <a:srgbClr val="24D55C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Demonstration</a:t>
            </a:r>
            <a:endParaRPr lang="en-US" dirty="0"/>
          </a:p>
        </p:txBody>
      </p:sp>
      <p:sp>
        <p:nvSpPr>
          <p:cNvPr id="11" name="Rounded Rectangle 10"/>
          <p:cNvSpPr/>
          <p:nvPr/>
        </p:nvSpPr>
        <p:spPr>
          <a:xfrm>
            <a:off x="2020047" y="3738283"/>
            <a:ext cx="2103718" cy="418353"/>
          </a:xfrm>
          <a:prstGeom prst="roundRect">
            <a:avLst/>
          </a:prstGeom>
          <a:solidFill>
            <a:srgbClr val="24D55C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Animation</a:t>
            </a:r>
            <a:endParaRPr lang="en-US" dirty="0"/>
          </a:p>
        </p:txBody>
      </p:sp>
      <p:sp>
        <p:nvSpPr>
          <p:cNvPr id="12" name="Rounded Rectangle 11"/>
          <p:cNvSpPr/>
          <p:nvPr/>
        </p:nvSpPr>
        <p:spPr>
          <a:xfrm>
            <a:off x="2020047" y="4294095"/>
            <a:ext cx="2103718" cy="418353"/>
          </a:xfrm>
          <a:prstGeom prst="roundRect">
            <a:avLst/>
          </a:prstGeom>
          <a:solidFill>
            <a:srgbClr val="24D55C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Team</a:t>
            </a:r>
            <a:endParaRPr lang="en-US" dirty="0"/>
          </a:p>
        </p:txBody>
      </p:sp>
      <p:sp>
        <p:nvSpPr>
          <p:cNvPr id="13" name="Rounded Rectangle 12"/>
          <p:cNvSpPr/>
          <p:nvPr/>
        </p:nvSpPr>
        <p:spPr>
          <a:xfrm>
            <a:off x="2020047" y="4870825"/>
            <a:ext cx="2103718" cy="418353"/>
          </a:xfrm>
          <a:prstGeom prst="roundRect">
            <a:avLst/>
          </a:prstGeom>
          <a:solidFill>
            <a:srgbClr val="24D55C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Publication</a:t>
            </a:r>
            <a:endParaRPr lang="en-US" dirty="0"/>
          </a:p>
        </p:txBody>
      </p:sp>
      <p:sp>
        <p:nvSpPr>
          <p:cNvPr id="14" name="Rounded Rectangle 13"/>
          <p:cNvSpPr/>
          <p:nvPr/>
        </p:nvSpPr>
        <p:spPr>
          <a:xfrm>
            <a:off x="2020047" y="5426635"/>
            <a:ext cx="2103718" cy="418353"/>
          </a:xfrm>
          <a:prstGeom prst="roundRect">
            <a:avLst/>
          </a:prstGeom>
          <a:solidFill>
            <a:srgbClr val="24D55C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Social Media</a:t>
            </a:r>
            <a:endParaRPr lang="en-US" dirty="0"/>
          </a:p>
        </p:txBody>
      </p:sp>
      <p:sp>
        <p:nvSpPr>
          <p:cNvPr id="15" name="Rounded Rectangle 14"/>
          <p:cNvSpPr/>
          <p:nvPr/>
        </p:nvSpPr>
        <p:spPr>
          <a:xfrm>
            <a:off x="2020047" y="5982447"/>
            <a:ext cx="2103718" cy="418353"/>
          </a:xfrm>
          <a:prstGeom prst="roundRect">
            <a:avLst/>
          </a:prstGeom>
          <a:solidFill>
            <a:srgbClr val="24D55C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Websites</a:t>
            </a:r>
            <a:endParaRPr lang="en-US" dirty="0"/>
          </a:p>
        </p:txBody>
      </p:sp>
      <p:sp>
        <p:nvSpPr>
          <p:cNvPr id="17" name="Rounded Rectangle 16"/>
          <p:cNvSpPr/>
          <p:nvPr/>
        </p:nvSpPr>
        <p:spPr>
          <a:xfrm>
            <a:off x="4365812" y="552825"/>
            <a:ext cx="2103718" cy="941294"/>
          </a:xfrm>
          <a:prstGeom prst="roundRect">
            <a:avLst/>
          </a:prstGeom>
          <a:solidFill>
            <a:srgbClr val="24D55C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Basic Model Info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995185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/>
          <p:cNvSpPr/>
          <p:nvPr/>
        </p:nvSpPr>
        <p:spPr>
          <a:xfrm>
            <a:off x="3977300" y="806824"/>
            <a:ext cx="791883" cy="268942"/>
          </a:xfrm>
          <a:prstGeom prst="roundRect">
            <a:avLst/>
          </a:prstGeom>
          <a:solidFill>
            <a:schemeClr val="tx2">
              <a:lumMod val="60000"/>
              <a:lumOff val="4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smtClean="0"/>
              <a:t>Home</a:t>
            </a:r>
            <a:endParaRPr lang="en-US" sz="1200" dirty="0"/>
          </a:p>
        </p:txBody>
      </p:sp>
      <p:sp>
        <p:nvSpPr>
          <p:cNvPr id="6" name="Rounded Rectangle 5"/>
          <p:cNvSpPr/>
          <p:nvPr/>
        </p:nvSpPr>
        <p:spPr>
          <a:xfrm>
            <a:off x="100535" y="1492341"/>
            <a:ext cx="1089786" cy="268942"/>
          </a:xfrm>
          <a:prstGeom prst="roundRect">
            <a:avLst/>
          </a:prstGeom>
          <a:solidFill>
            <a:srgbClr val="24D55C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smtClean="0"/>
              <a:t>About</a:t>
            </a:r>
            <a:endParaRPr lang="en-US" sz="1200" dirty="0"/>
          </a:p>
        </p:txBody>
      </p:sp>
      <p:sp>
        <p:nvSpPr>
          <p:cNvPr id="8" name="Rounded Rectangle 7"/>
          <p:cNvSpPr/>
          <p:nvPr/>
        </p:nvSpPr>
        <p:spPr>
          <a:xfrm>
            <a:off x="1044818" y="1492341"/>
            <a:ext cx="1089786" cy="268942"/>
          </a:xfrm>
          <a:prstGeom prst="roundRect">
            <a:avLst/>
          </a:prstGeom>
          <a:solidFill>
            <a:srgbClr val="24D55C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smtClean="0"/>
              <a:t>Models</a:t>
            </a:r>
            <a:endParaRPr lang="en-US" sz="1200" dirty="0"/>
          </a:p>
        </p:txBody>
      </p:sp>
      <p:sp>
        <p:nvSpPr>
          <p:cNvPr id="9" name="Rounded Rectangle 8"/>
          <p:cNvSpPr/>
          <p:nvPr/>
        </p:nvSpPr>
        <p:spPr>
          <a:xfrm>
            <a:off x="1974608" y="1492341"/>
            <a:ext cx="1089786" cy="268942"/>
          </a:xfrm>
          <a:prstGeom prst="roundRect">
            <a:avLst/>
          </a:prstGeom>
          <a:solidFill>
            <a:srgbClr val="24D55C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smtClean="0"/>
              <a:t>Guide</a:t>
            </a:r>
            <a:endParaRPr lang="en-US" sz="1200" dirty="0"/>
          </a:p>
        </p:txBody>
      </p:sp>
      <p:sp>
        <p:nvSpPr>
          <p:cNvPr id="10" name="Rounded Rectangle 9"/>
          <p:cNvSpPr/>
          <p:nvPr/>
        </p:nvSpPr>
        <p:spPr>
          <a:xfrm>
            <a:off x="2918891" y="1492341"/>
            <a:ext cx="1089786" cy="268942"/>
          </a:xfrm>
          <a:prstGeom prst="roundRect">
            <a:avLst/>
          </a:prstGeom>
          <a:solidFill>
            <a:srgbClr val="24D55C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smtClean="0"/>
              <a:t>Sites</a:t>
            </a:r>
            <a:endParaRPr lang="en-US" sz="1200" dirty="0"/>
          </a:p>
        </p:txBody>
      </p:sp>
      <p:sp>
        <p:nvSpPr>
          <p:cNvPr id="11" name="Rounded Rectangle 10"/>
          <p:cNvSpPr/>
          <p:nvPr/>
        </p:nvSpPr>
        <p:spPr>
          <a:xfrm>
            <a:off x="3858344" y="1492341"/>
            <a:ext cx="1089786" cy="268942"/>
          </a:xfrm>
          <a:prstGeom prst="roundRect">
            <a:avLst/>
          </a:prstGeom>
          <a:solidFill>
            <a:srgbClr val="24D55C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smtClean="0"/>
              <a:t>Interact-Map</a:t>
            </a:r>
            <a:endParaRPr lang="en-US" sz="1200" dirty="0"/>
          </a:p>
        </p:txBody>
      </p:sp>
      <p:sp>
        <p:nvSpPr>
          <p:cNvPr id="12" name="Rounded Rectangle 11"/>
          <p:cNvSpPr/>
          <p:nvPr/>
        </p:nvSpPr>
        <p:spPr>
          <a:xfrm>
            <a:off x="4802627" y="1492341"/>
            <a:ext cx="1089786" cy="268942"/>
          </a:xfrm>
          <a:prstGeom prst="roundRect">
            <a:avLst/>
          </a:prstGeom>
          <a:solidFill>
            <a:srgbClr val="24D55C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smtClean="0"/>
              <a:t>Demo</a:t>
            </a:r>
            <a:endParaRPr lang="en-US" sz="1200" dirty="0"/>
          </a:p>
        </p:txBody>
      </p:sp>
      <p:sp>
        <p:nvSpPr>
          <p:cNvPr id="13" name="Rounded Rectangle 12"/>
          <p:cNvSpPr/>
          <p:nvPr/>
        </p:nvSpPr>
        <p:spPr>
          <a:xfrm>
            <a:off x="5732417" y="1492341"/>
            <a:ext cx="1089786" cy="268942"/>
          </a:xfrm>
          <a:prstGeom prst="roundRect">
            <a:avLst/>
          </a:prstGeom>
          <a:solidFill>
            <a:srgbClr val="24D55C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smtClean="0"/>
              <a:t>Video</a:t>
            </a:r>
            <a:endParaRPr lang="en-US" sz="1200" dirty="0"/>
          </a:p>
        </p:txBody>
      </p:sp>
      <p:sp>
        <p:nvSpPr>
          <p:cNvPr id="14" name="Rounded Rectangle 13"/>
          <p:cNvSpPr/>
          <p:nvPr/>
        </p:nvSpPr>
        <p:spPr>
          <a:xfrm>
            <a:off x="6676700" y="1492341"/>
            <a:ext cx="1089786" cy="268942"/>
          </a:xfrm>
          <a:prstGeom prst="roundRect">
            <a:avLst/>
          </a:prstGeom>
          <a:solidFill>
            <a:srgbClr val="24D55C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smtClean="0"/>
              <a:t>Publication</a:t>
            </a:r>
            <a:endParaRPr lang="en-US" sz="1200" dirty="0"/>
          </a:p>
        </p:txBody>
      </p:sp>
      <p:sp>
        <p:nvSpPr>
          <p:cNvPr id="15" name="Rounded Rectangle 14"/>
          <p:cNvSpPr/>
          <p:nvPr/>
        </p:nvSpPr>
        <p:spPr>
          <a:xfrm>
            <a:off x="7611320" y="1492341"/>
            <a:ext cx="1089786" cy="268942"/>
          </a:xfrm>
          <a:prstGeom prst="roundRect">
            <a:avLst/>
          </a:prstGeom>
          <a:solidFill>
            <a:srgbClr val="24D55C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smtClean="0"/>
              <a:t>Media</a:t>
            </a:r>
            <a:endParaRPr lang="en-US" sz="1200" dirty="0"/>
          </a:p>
        </p:txBody>
      </p:sp>
      <p:sp>
        <p:nvSpPr>
          <p:cNvPr id="16" name="Rounded Rectangle 15"/>
          <p:cNvSpPr/>
          <p:nvPr/>
        </p:nvSpPr>
        <p:spPr>
          <a:xfrm>
            <a:off x="1311344" y="2025461"/>
            <a:ext cx="791883" cy="268942"/>
          </a:xfrm>
          <a:prstGeom prst="roundRect">
            <a:avLst/>
          </a:prstGeom>
          <a:solidFill>
            <a:schemeClr val="tx1">
              <a:lumMod val="50000"/>
              <a:lumOff val="5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smtClean="0"/>
              <a:t>Empirical </a:t>
            </a:r>
            <a:endParaRPr lang="en-US" sz="1200" dirty="0"/>
          </a:p>
        </p:txBody>
      </p:sp>
      <p:sp>
        <p:nvSpPr>
          <p:cNvPr id="17" name="Rounded Rectangle 16"/>
          <p:cNvSpPr/>
          <p:nvPr/>
        </p:nvSpPr>
        <p:spPr>
          <a:xfrm>
            <a:off x="1311344" y="3181375"/>
            <a:ext cx="791883" cy="268942"/>
          </a:xfrm>
          <a:prstGeom prst="roundRect">
            <a:avLst/>
          </a:prstGeom>
          <a:solidFill>
            <a:schemeClr val="tx1">
              <a:lumMod val="50000"/>
              <a:lumOff val="5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smtClean="0"/>
              <a:t>CSHORE </a:t>
            </a:r>
            <a:endParaRPr lang="en-US" sz="1200" dirty="0"/>
          </a:p>
        </p:txBody>
      </p:sp>
      <p:cxnSp>
        <p:nvCxnSpPr>
          <p:cNvPr id="21" name="Straight Connector 20"/>
          <p:cNvCxnSpPr>
            <a:stCxn id="4" idx="2"/>
          </p:cNvCxnSpPr>
          <p:nvPr/>
        </p:nvCxnSpPr>
        <p:spPr>
          <a:xfrm>
            <a:off x="4373242" y="1075766"/>
            <a:ext cx="827" cy="162947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>
            <a:off x="533041" y="1238713"/>
            <a:ext cx="7572313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/>
          <p:cNvCxnSpPr/>
          <p:nvPr/>
        </p:nvCxnSpPr>
        <p:spPr>
          <a:xfrm>
            <a:off x="533041" y="1223033"/>
            <a:ext cx="0" cy="253628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/>
          <p:cNvCxnSpPr/>
          <p:nvPr/>
        </p:nvCxnSpPr>
        <p:spPr>
          <a:xfrm>
            <a:off x="1532053" y="1234313"/>
            <a:ext cx="0" cy="253628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/>
          <p:cNvCxnSpPr/>
          <p:nvPr/>
        </p:nvCxnSpPr>
        <p:spPr>
          <a:xfrm>
            <a:off x="2472733" y="1218633"/>
            <a:ext cx="0" cy="253628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/>
          <p:cNvCxnSpPr/>
          <p:nvPr/>
        </p:nvCxnSpPr>
        <p:spPr>
          <a:xfrm>
            <a:off x="3471745" y="1229913"/>
            <a:ext cx="0" cy="253628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/>
          <p:cNvCxnSpPr/>
          <p:nvPr/>
        </p:nvCxnSpPr>
        <p:spPr>
          <a:xfrm>
            <a:off x="4385370" y="1232939"/>
            <a:ext cx="0" cy="253628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/>
          <p:cNvCxnSpPr/>
          <p:nvPr/>
        </p:nvCxnSpPr>
        <p:spPr>
          <a:xfrm>
            <a:off x="5384382" y="1244219"/>
            <a:ext cx="0" cy="253628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/>
          <p:cNvCxnSpPr/>
          <p:nvPr/>
        </p:nvCxnSpPr>
        <p:spPr>
          <a:xfrm>
            <a:off x="6325062" y="1228539"/>
            <a:ext cx="0" cy="253628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7324074" y="1239819"/>
            <a:ext cx="0" cy="253628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/>
          <p:cNvCxnSpPr/>
          <p:nvPr/>
        </p:nvCxnSpPr>
        <p:spPr>
          <a:xfrm>
            <a:off x="8087916" y="1219739"/>
            <a:ext cx="0" cy="253628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2" name="Oval 41"/>
          <p:cNvSpPr/>
          <p:nvPr/>
        </p:nvSpPr>
        <p:spPr>
          <a:xfrm>
            <a:off x="1677490" y="2540145"/>
            <a:ext cx="47033" cy="45719"/>
          </a:xfrm>
          <a:prstGeom prst="ellipse">
            <a:avLst/>
          </a:prstGeom>
          <a:solidFill>
            <a:srgbClr val="7F7F7F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Oval 42"/>
          <p:cNvSpPr/>
          <p:nvPr/>
        </p:nvSpPr>
        <p:spPr>
          <a:xfrm>
            <a:off x="1673110" y="2723905"/>
            <a:ext cx="47033" cy="45719"/>
          </a:xfrm>
          <a:prstGeom prst="ellipse">
            <a:avLst/>
          </a:prstGeom>
          <a:solidFill>
            <a:srgbClr val="7F7F7F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Oval 43"/>
          <p:cNvSpPr/>
          <p:nvPr/>
        </p:nvSpPr>
        <p:spPr>
          <a:xfrm>
            <a:off x="1684408" y="2891985"/>
            <a:ext cx="47033" cy="45719"/>
          </a:xfrm>
          <a:prstGeom prst="ellipse">
            <a:avLst/>
          </a:prstGeom>
          <a:solidFill>
            <a:srgbClr val="7F7F7F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Rounded Rectangle 50"/>
          <p:cNvSpPr/>
          <p:nvPr/>
        </p:nvSpPr>
        <p:spPr>
          <a:xfrm>
            <a:off x="2324115" y="2043390"/>
            <a:ext cx="791883" cy="268942"/>
          </a:xfrm>
          <a:prstGeom prst="roundRect">
            <a:avLst/>
          </a:prstGeom>
          <a:solidFill>
            <a:schemeClr val="tx1">
              <a:lumMod val="50000"/>
              <a:lumOff val="5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smtClean="0"/>
              <a:t>Empirical </a:t>
            </a:r>
            <a:endParaRPr lang="en-US" sz="1200" dirty="0"/>
          </a:p>
        </p:txBody>
      </p:sp>
      <p:sp>
        <p:nvSpPr>
          <p:cNvPr id="52" name="Rounded Rectangle 51"/>
          <p:cNvSpPr/>
          <p:nvPr/>
        </p:nvSpPr>
        <p:spPr>
          <a:xfrm>
            <a:off x="2324115" y="3199304"/>
            <a:ext cx="791883" cy="268942"/>
          </a:xfrm>
          <a:prstGeom prst="roundRect">
            <a:avLst/>
          </a:prstGeom>
          <a:solidFill>
            <a:schemeClr val="tx1">
              <a:lumMod val="50000"/>
              <a:lumOff val="5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smtClean="0"/>
              <a:t>CSHORE </a:t>
            </a:r>
            <a:endParaRPr lang="en-US" sz="1200" dirty="0"/>
          </a:p>
        </p:txBody>
      </p:sp>
      <p:cxnSp>
        <p:nvCxnSpPr>
          <p:cNvPr id="53" name="Straight Connector 52"/>
          <p:cNvCxnSpPr/>
          <p:nvPr/>
        </p:nvCxnSpPr>
        <p:spPr>
          <a:xfrm>
            <a:off x="2214730" y="1765282"/>
            <a:ext cx="0" cy="1567198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4" name="Oval 53"/>
          <p:cNvSpPr/>
          <p:nvPr/>
        </p:nvSpPr>
        <p:spPr>
          <a:xfrm>
            <a:off x="2678107" y="2558074"/>
            <a:ext cx="47033" cy="45719"/>
          </a:xfrm>
          <a:prstGeom prst="ellipse">
            <a:avLst/>
          </a:prstGeom>
          <a:solidFill>
            <a:srgbClr val="7F7F7F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Oval 54"/>
          <p:cNvSpPr/>
          <p:nvPr/>
        </p:nvSpPr>
        <p:spPr>
          <a:xfrm>
            <a:off x="2673727" y="2741834"/>
            <a:ext cx="47033" cy="45719"/>
          </a:xfrm>
          <a:prstGeom prst="ellipse">
            <a:avLst/>
          </a:prstGeom>
          <a:solidFill>
            <a:srgbClr val="7F7F7F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Oval 55"/>
          <p:cNvSpPr/>
          <p:nvPr/>
        </p:nvSpPr>
        <p:spPr>
          <a:xfrm>
            <a:off x="2685025" y="2909914"/>
            <a:ext cx="47033" cy="45719"/>
          </a:xfrm>
          <a:prstGeom prst="ellipse">
            <a:avLst/>
          </a:prstGeom>
          <a:solidFill>
            <a:srgbClr val="7F7F7F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Rounded Rectangle 56"/>
          <p:cNvSpPr/>
          <p:nvPr/>
        </p:nvSpPr>
        <p:spPr>
          <a:xfrm>
            <a:off x="3382596" y="2036839"/>
            <a:ext cx="763758" cy="268942"/>
          </a:xfrm>
          <a:prstGeom prst="roundRect">
            <a:avLst/>
          </a:prstGeom>
          <a:solidFill>
            <a:schemeClr val="tx1">
              <a:lumMod val="50000"/>
              <a:lumOff val="5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smtClean="0"/>
              <a:t>Norfolk </a:t>
            </a:r>
            <a:endParaRPr lang="en-US" sz="1200" dirty="0"/>
          </a:p>
        </p:txBody>
      </p:sp>
      <p:sp>
        <p:nvSpPr>
          <p:cNvPr id="59" name="Rounded Rectangle 58"/>
          <p:cNvSpPr/>
          <p:nvPr/>
        </p:nvSpPr>
        <p:spPr>
          <a:xfrm>
            <a:off x="3394005" y="2518611"/>
            <a:ext cx="763758" cy="268942"/>
          </a:xfrm>
          <a:prstGeom prst="roundRect">
            <a:avLst/>
          </a:prstGeom>
          <a:solidFill>
            <a:schemeClr val="tx1">
              <a:lumMod val="50000"/>
              <a:lumOff val="5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smtClean="0"/>
              <a:t>Tyndall </a:t>
            </a:r>
            <a:endParaRPr lang="en-US" sz="1200" dirty="0"/>
          </a:p>
        </p:txBody>
      </p:sp>
      <p:sp>
        <p:nvSpPr>
          <p:cNvPr id="60" name="Rounded Rectangle 59"/>
          <p:cNvSpPr/>
          <p:nvPr/>
        </p:nvSpPr>
        <p:spPr>
          <a:xfrm>
            <a:off x="3388757" y="2986992"/>
            <a:ext cx="763758" cy="345487"/>
          </a:xfrm>
          <a:prstGeom prst="roundRect">
            <a:avLst/>
          </a:prstGeom>
          <a:solidFill>
            <a:schemeClr val="tx1">
              <a:lumMod val="50000"/>
              <a:lumOff val="5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err="1" smtClean="0"/>
              <a:t>Roi</a:t>
            </a:r>
            <a:r>
              <a:rPr lang="en-US" sz="1200" dirty="0" smtClean="0"/>
              <a:t> Namur </a:t>
            </a:r>
            <a:endParaRPr lang="en-US" sz="1200" dirty="0"/>
          </a:p>
        </p:txBody>
      </p:sp>
      <p:cxnSp>
        <p:nvCxnSpPr>
          <p:cNvPr id="66" name="Straight Connector 65"/>
          <p:cNvCxnSpPr/>
          <p:nvPr/>
        </p:nvCxnSpPr>
        <p:spPr>
          <a:xfrm>
            <a:off x="1180011" y="1765282"/>
            <a:ext cx="0" cy="1567198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8" name="Straight Connector 67"/>
          <p:cNvCxnSpPr>
            <a:endCxn id="16" idx="1"/>
          </p:cNvCxnSpPr>
          <p:nvPr/>
        </p:nvCxnSpPr>
        <p:spPr>
          <a:xfrm>
            <a:off x="1180011" y="2159932"/>
            <a:ext cx="131333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5" name="Straight Connector 74"/>
          <p:cNvCxnSpPr/>
          <p:nvPr/>
        </p:nvCxnSpPr>
        <p:spPr>
          <a:xfrm>
            <a:off x="1180011" y="3332480"/>
            <a:ext cx="131333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6" name="Straight Connector 75"/>
          <p:cNvCxnSpPr/>
          <p:nvPr/>
        </p:nvCxnSpPr>
        <p:spPr>
          <a:xfrm>
            <a:off x="2214730" y="2159932"/>
            <a:ext cx="131333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7" name="Straight Connector 76"/>
          <p:cNvCxnSpPr/>
          <p:nvPr/>
        </p:nvCxnSpPr>
        <p:spPr>
          <a:xfrm>
            <a:off x="2214730" y="3332480"/>
            <a:ext cx="131333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8" name="Straight Connector 77"/>
          <p:cNvCxnSpPr/>
          <p:nvPr/>
        </p:nvCxnSpPr>
        <p:spPr>
          <a:xfrm>
            <a:off x="3252651" y="1756546"/>
            <a:ext cx="0" cy="1424829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0" name="Straight Connector 79"/>
          <p:cNvCxnSpPr/>
          <p:nvPr/>
        </p:nvCxnSpPr>
        <p:spPr>
          <a:xfrm>
            <a:off x="3251263" y="2165944"/>
            <a:ext cx="131333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1" name="Straight Connector 80"/>
          <p:cNvCxnSpPr/>
          <p:nvPr/>
        </p:nvCxnSpPr>
        <p:spPr>
          <a:xfrm>
            <a:off x="3272330" y="2654649"/>
            <a:ext cx="131333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2" name="Straight Connector 81"/>
          <p:cNvCxnSpPr/>
          <p:nvPr/>
        </p:nvCxnSpPr>
        <p:spPr>
          <a:xfrm>
            <a:off x="3262170" y="3162649"/>
            <a:ext cx="131333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3" name="Rounded Rectangle 82"/>
          <p:cNvSpPr/>
          <p:nvPr/>
        </p:nvSpPr>
        <p:spPr>
          <a:xfrm>
            <a:off x="4390272" y="2043389"/>
            <a:ext cx="872608" cy="560403"/>
          </a:xfrm>
          <a:prstGeom prst="roundRect">
            <a:avLst/>
          </a:prstGeom>
          <a:solidFill>
            <a:schemeClr val="tx1">
              <a:lumMod val="50000"/>
              <a:lumOff val="5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smtClean="0"/>
              <a:t>Sites and Scenarios </a:t>
            </a:r>
            <a:endParaRPr lang="en-US" sz="1200" dirty="0"/>
          </a:p>
        </p:txBody>
      </p:sp>
      <p:cxnSp>
        <p:nvCxnSpPr>
          <p:cNvPr id="85" name="Straight Connector 84"/>
          <p:cNvCxnSpPr/>
          <p:nvPr/>
        </p:nvCxnSpPr>
        <p:spPr>
          <a:xfrm>
            <a:off x="4258939" y="1773051"/>
            <a:ext cx="0" cy="54038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0" name="Straight Connector 89"/>
          <p:cNvCxnSpPr/>
          <p:nvPr/>
        </p:nvCxnSpPr>
        <p:spPr>
          <a:xfrm>
            <a:off x="4246943" y="2318344"/>
            <a:ext cx="131333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1" name="Rounded Rectangle 90"/>
          <p:cNvSpPr/>
          <p:nvPr/>
        </p:nvSpPr>
        <p:spPr>
          <a:xfrm>
            <a:off x="5510534" y="2049402"/>
            <a:ext cx="763758" cy="268942"/>
          </a:xfrm>
          <a:prstGeom prst="roundRect">
            <a:avLst/>
          </a:prstGeom>
          <a:solidFill>
            <a:schemeClr val="tx1">
              <a:lumMod val="50000"/>
              <a:lumOff val="5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smtClean="0"/>
              <a:t>Norfolk </a:t>
            </a:r>
            <a:endParaRPr lang="en-US" sz="1200" dirty="0"/>
          </a:p>
        </p:txBody>
      </p:sp>
      <p:sp>
        <p:nvSpPr>
          <p:cNvPr id="92" name="Rounded Rectangle 91"/>
          <p:cNvSpPr/>
          <p:nvPr/>
        </p:nvSpPr>
        <p:spPr>
          <a:xfrm>
            <a:off x="5521943" y="2531174"/>
            <a:ext cx="763758" cy="268942"/>
          </a:xfrm>
          <a:prstGeom prst="roundRect">
            <a:avLst/>
          </a:prstGeom>
          <a:solidFill>
            <a:schemeClr val="tx1">
              <a:lumMod val="50000"/>
              <a:lumOff val="5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smtClean="0"/>
              <a:t>Tyndall </a:t>
            </a:r>
            <a:endParaRPr lang="en-US" sz="1200" dirty="0"/>
          </a:p>
        </p:txBody>
      </p:sp>
      <p:sp>
        <p:nvSpPr>
          <p:cNvPr id="93" name="Rounded Rectangle 92"/>
          <p:cNvSpPr/>
          <p:nvPr/>
        </p:nvSpPr>
        <p:spPr>
          <a:xfrm>
            <a:off x="5516695" y="2999555"/>
            <a:ext cx="763758" cy="345487"/>
          </a:xfrm>
          <a:prstGeom prst="roundRect">
            <a:avLst/>
          </a:prstGeom>
          <a:solidFill>
            <a:schemeClr val="tx1">
              <a:lumMod val="50000"/>
              <a:lumOff val="5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err="1" smtClean="0"/>
              <a:t>Roi</a:t>
            </a:r>
            <a:r>
              <a:rPr lang="en-US" sz="1200" dirty="0" smtClean="0"/>
              <a:t> Namur </a:t>
            </a:r>
            <a:endParaRPr lang="en-US" sz="1200" dirty="0"/>
          </a:p>
        </p:txBody>
      </p:sp>
      <p:cxnSp>
        <p:nvCxnSpPr>
          <p:cNvPr id="94" name="Straight Connector 93"/>
          <p:cNvCxnSpPr/>
          <p:nvPr/>
        </p:nvCxnSpPr>
        <p:spPr>
          <a:xfrm>
            <a:off x="5380589" y="1769109"/>
            <a:ext cx="0" cy="1424829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5" name="Straight Connector 94"/>
          <p:cNvCxnSpPr/>
          <p:nvPr/>
        </p:nvCxnSpPr>
        <p:spPr>
          <a:xfrm>
            <a:off x="5379201" y="2178507"/>
            <a:ext cx="131333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6" name="Straight Connector 95"/>
          <p:cNvCxnSpPr/>
          <p:nvPr/>
        </p:nvCxnSpPr>
        <p:spPr>
          <a:xfrm>
            <a:off x="5400268" y="2667212"/>
            <a:ext cx="131333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7" name="Straight Connector 96"/>
          <p:cNvCxnSpPr/>
          <p:nvPr/>
        </p:nvCxnSpPr>
        <p:spPr>
          <a:xfrm>
            <a:off x="5390108" y="3175212"/>
            <a:ext cx="131333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8" name="Rounded Rectangle 97"/>
          <p:cNvSpPr/>
          <p:nvPr/>
        </p:nvSpPr>
        <p:spPr>
          <a:xfrm>
            <a:off x="6451466" y="2053669"/>
            <a:ext cx="872608" cy="560403"/>
          </a:xfrm>
          <a:prstGeom prst="roundRect">
            <a:avLst/>
          </a:prstGeom>
          <a:solidFill>
            <a:schemeClr val="tx1">
              <a:lumMod val="50000"/>
              <a:lumOff val="5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smtClean="0"/>
              <a:t>Sites and Scenarios </a:t>
            </a:r>
            <a:endParaRPr lang="en-US" sz="1200" dirty="0"/>
          </a:p>
        </p:txBody>
      </p:sp>
      <p:cxnSp>
        <p:nvCxnSpPr>
          <p:cNvPr id="99" name="Straight Connector 98"/>
          <p:cNvCxnSpPr/>
          <p:nvPr/>
        </p:nvCxnSpPr>
        <p:spPr>
          <a:xfrm>
            <a:off x="6320133" y="1773171"/>
            <a:ext cx="0" cy="54038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0" name="Straight Connector 99"/>
          <p:cNvCxnSpPr/>
          <p:nvPr/>
        </p:nvCxnSpPr>
        <p:spPr>
          <a:xfrm>
            <a:off x="6320133" y="2325575"/>
            <a:ext cx="131333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3439505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10774</TotalTime>
  <Words>73</Words>
  <Application>Microsoft Macintosh PowerPoint</Application>
  <PresentationFormat>On-screen Show (4:3)</PresentationFormat>
  <Paragraphs>39</Paragraphs>
  <Slides>5</Slides>
  <Notes>1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6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Fengyan Shi</dc:creator>
  <cp:lastModifiedBy>Fengyan Shi</cp:lastModifiedBy>
  <cp:revision>11</cp:revision>
  <cp:lastPrinted>2022-07-20T18:38:54Z</cp:lastPrinted>
  <dcterms:created xsi:type="dcterms:W3CDTF">2022-07-19T21:35:13Z</dcterms:created>
  <dcterms:modified xsi:type="dcterms:W3CDTF">2023-08-26T13:22:45Z</dcterms:modified>
</cp:coreProperties>
</file>

<file path=docProps/thumbnail.jpeg>
</file>